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2024 </a:t>
            </a:r>
            <a:r>
              <a:rPr lang="en-US" sz="2400" dirty="0" smtClean="0"/>
              <a:t>Actuals – Operating</a:t>
            </a:r>
            <a:r>
              <a:rPr lang="en-US" sz="2400" baseline="0" dirty="0" smtClean="0"/>
              <a:t> Accounts</a:t>
            </a:r>
            <a:endParaRPr lang="en-US" sz="2400" dirty="0"/>
          </a:p>
        </c:rich>
      </c:tx>
      <c:layout>
        <c:manualLayout>
          <c:xMode val="edge"/>
          <c:yMode val="edge"/>
          <c:x val="0.18556159420289856"/>
          <c:y val="1.368391451068616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300981399064248"/>
          <c:y val="8.6633108361454825E-2"/>
          <c:w val="0.7176032751340865"/>
          <c:h val="0.9086049868766403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 Actuals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0135512952185324"/>
                  <c:y val="8.6433070866141701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Benevol</a:t>
                    </a:r>
                    <a:r>
                      <a:rPr lang="en-US" dirty="0" smtClean="0"/>
                      <a:t>.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06041024763209"/>
                  <c:y val="0.1144531308586426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780996804747233"/>
                  <c:y val="-0.2515078740157480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20751611890904942"/>
                  <c:y val="1.85371203599550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626783065160336"/>
                  <c:y val="0.2124360704911885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Benevol.</c:v>
                </c:pt>
                <c:pt idx="1">
                  <c:v>Programs</c:v>
                </c:pt>
                <c:pt idx="2">
                  <c:v>Staff</c:v>
                </c:pt>
                <c:pt idx="3">
                  <c:v>Facilities</c:v>
                </c:pt>
                <c:pt idx="4">
                  <c:v>Restricted Funds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49310</c:v>
                </c:pt>
                <c:pt idx="1">
                  <c:v>34740</c:v>
                </c:pt>
                <c:pt idx="2">
                  <c:v>260212</c:v>
                </c:pt>
                <c:pt idx="3">
                  <c:v>68178</c:v>
                </c:pt>
                <c:pt idx="4">
                  <c:v>80989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83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7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086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8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32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23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89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5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65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1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9E5AF-3E2D-480A-8D45-4480C2CD5BA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579F2-7247-4CFF-BBE3-D293748B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2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/>
              <a:t>Resurrection </a:t>
            </a:r>
            <a:br>
              <a:rPr lang="en-US" sz="6600" b="1" dirty="0" smtClean="0"/>
            </a:br>
            <a:r>
              <a:rPr lang="en-US" sz="6600" b="1" dirty="0" smtClean="0"/>
              <a:t>Finance 101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9195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500" y="1752600"/>
            <a:ext cx="81661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Church Finances		Dawn Jacobson	  15 minutes</a:t>
            </a:r>
          </a:p>
          <a:p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smtClean="0"/>
              <a:t>Endowment			Steve Jacobson	    5 minutes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On-line Giving	/</a:t>
            </a:r>
            <a:r>
              <a:rPr lang="en-US" sz="2400" b="1" dirty="0" smtClean="0"/>
              <a:t>Thrivent</a:t>
            </a:r>
            <a:r>
              <a:rPr lang="en-US" sz="2400" b="1" dirty="0" smtClean="0"/>
              <a:t>	Leah Krueger		    5 minutes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Scrip				Danielle Smith</a:t>
            </a:r>
            <a:r>
              <a:rPr lang="en-US" sz="2000" dirty="0" smtClean="0"/>
              <a:t>    	</a:t>
            </a:r>
            <a:r>
              <a:rPr lang="en-US" sz="2400" b="1" dirty="0" smtClean="0"/>
              <a:t>    5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9900" y="772180"/>
            <a:ext cx="814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Topics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97592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1"/>
            <a:ext cx="7772400" cy="838199"/>
          </a:xfrm>
        </p:spPr>
        <p:txBody>
          <a:bodyPr/>
          <a:lstStyle/>
          <a:p>
            <a:r>
              <a:rPr lang="en-US" dirty="0" smtClean="0"/>
              <a:t>How is your money used?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131616183"/>
              </p:ext>
            </p:extLst>
          </p:nvPr>
        </p:nvGraphicFramePr>
        <p:xfrm>
          <a:off x="1066800" y="1295400"/>
          <a:ext cx="7010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575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500" y="144780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sz="2400" b="1" u="sng" dirty="0" smtClean="0"/>
              <a:t>Actuals</a:t>
            </a:r>
            <a:r>
              <a:rPr lang="en-US" sz="2400" dirty="0" smtClean="0"/>
              <a:t>	</a:t>
            </a:r>
            <a:r>
              <a:rPr lang="en-US" sz="2400" b="1" u="sng" dirty="0" smtClean="0"/>
              <a:t>Budget</a:t>
            </a:r>
            <a:r>
              <a:rPr lang="en-US" sz="2400" dirty="0" smtClean="0"/>
              <a:t>		</a:t>
            </a:r>
            <a:r>
              <a:rPr lang="en-US" sz="2400" b="1" u="sng" dirty="0" smtClean="0"/>
              <a:t>Over/(Under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Income		$191,455	$155,434</a:t>
            </a:r>
            <a:r>
              <a:rPr lang="en-US" sz="2400" dirty="0"/>
              <a:t>	</a:t>
            </a:r>
            <a:r>
              <a:rPr lang="en-US" sz="2400" dirty="0" smtClean="0"/>
              <a:t>$      36,021</a:t>
            </a:r>
          </a:p>
          <a:p>
            <a:endParaRPr lang="en-US" sz="2400" dirty="0"/>
          </a:p>
          <a:p>
            <a:r>
              <a:rPr lang="en-US" sz="2400" dirty="0" smtClean="0"/>
              <a:t>Expenses</a:t>
            </a:r>
          </a:p>
          <a:p>
            <a:r>
              <a:rPr lang="en-US" sz="2400" dirty="0" smtClean="0"/>
              <a:t>   Benevolence		$    4,562	$    4,562	$            0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Programs		$    8,337	$  12,516	$  (    4,179)</a:t>
            </a:r>
          </a:p>
          <a:p>
            <a:r>
              <a:rPr lang="en-US" sz="2400" dirty="0" smtClean="0"/>
              <a:t>   Staff			$112,953 	$114,627	$  (    1,674)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Facilities		$  28,230	$  27,733	$           497</a:t>
            </a:r>
          </a:p>
          <a:p>
            <a:r>
              <a:rPr lang="en-US" sz="2400" dirty="0" smtClean="0"/>
              <a:t>Total Expenses		$154,683	$159,539	$  (    4,856)</a:t>
            </a:r>
          </a:p>
          <a:p>
            <a:endParaRPr lang="en-US" sz="2400" dirty="0"/>
          </a:p>
          <a:p>
            <a:r>
              <a:rPr lang="en-US" sz="2400" dirty="0" smtClean="0"/>
              <a:t>Net Income		$  36,772         ($   4,004)	$      40,776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09600"/>
            <a:ext cx="814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2025 May YTD – Operating Accounts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41103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" y="533400"/>
            <a:ext cx="8382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FUND 1:  Operating</a:t>
            </a:r>
          </a:p>
          <a:p>
            <a:r>
              <a:rPr lang="en-US" sz="2000" dirty="0" smtClean="0"/>
              <a:t>    General (net)		$        0      </a:t>
            </a:r>
            <a:r>
              <a:rPr lang="en-US" dirty="0" smtClean="0"/>
              <a:t>Annual expenses for operating the church</a:t>
            </a:r>
          </a:p>
          <a:p>
            <a:r>
              <a:rPr lang="en-US" sz="2400" dirty="0" smtClean="0"/>
              <a:t>   </a:t>
            </a:r>
            <a:r>
              <a:rPr lang="en-US" sz="2000" dirty="0" smtClean="0"/>
              <a:t>Dedicated Funds     	$  88,457  </a:t>
            </a:r>
            <a:r>
              <a:rPr lang="en-US" dirty="0" smtClean="0"/>
              <a:t>Given or reserved for specific things:			       	      	   Technology, Nature Preserve, etc.</a:t>
            </a:r>
            <a:endParaRPr lang="en-US" dirty="0"/>
          </a:p>
          <a:p>
            <a:r>
              <a:rPr lang="en-US" sz="2000" b="1" dirty="0" smtClean="0"/>
              <a:t>FUND 2:  Restricted</a:t>
            </a:r>
          </a:p>
          <a:p>
            <a:r>
              <a:rPr lang="en-US" sz="2000" dirty="0" smtClean="0"/>
              <a:t>   Memorials		$  44,016  </a:t>
            </a:r>
            <a:r>
              <a:rPr lang="en-US" dirty="0" smtClean="0"/>
              <a:t>$24,797 designated</a:t>
            </a:r>
            <a:r>
              <a:rPr lang="en-US" sz="2000" dirty="0" smtClean="0"/>
              <a:t>	</a:t>
            </a:r>
          </a:p>
          <a:p>
            <a:r>
              <a:rPr lang="en-US" sz="2000" dirty="0" smtClean="0"/>
              <a:t>   Operating Reserve	$101,905  A </a:t>
            </a:r>
            <a:r>
              <a:rPr lang="en-US" dirty="0" smtClean="0"/>
              <a:t>few months of expense coverage</a:t>
            </a:r>
            <a:r>
              <a:rPr lang="en-US" sz="2000" dirty="0" smtClean="0"/>
              <a:t>	</a:t>
            </a:r>
          </a:p>
          <a:p>
            <a:r>
              <a:rPr lang="en-US" sz="2000" dirty="0" smtClean="0"/>
              <a:t>   Facilities Reserve	$366,390  </a:t>
            </a:r>
            <a:r>
              <a:rPr lang="en-US" dirty="0" smtClean="0"/>
              <a:t>Large Facility Projects (parking lot,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  </a:t>
            </a:r>
            <a:r>
              <a:rPr lang="en-US" sz="2000" dirty="0" err="1" smtClean="0"/>
              <a:t>Restr</a:t>
            </a:r>
            <a:r>
              <a:rPr lang="en-US" sz="2000" dirty="0" smtClean="0"/>
              <a:t>. Estate Fund	$  15,000  </a:t>
            </a:r>
            <a:r>
              <a:rPr lang="en-US" dirty="0" smtClean="0"/>
              <a:t>Family specific fund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Insurance Provision	$  53,860  </a:t>
            </a:r>
            <a:r>
              <a:rPr lang="en-US" dirty="0" smtClean="0"/>
              <a:t>Cover any changes in Healthcare,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Visioning Priorities   	$  37,353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Future Technology   	$  16,810</a:t>
            </a:r>
          </a:p>
          <a:p>
            <a:r>
              <a:rPr lang="en-US" sz="2000" b="1" dirty="0" smtClean="0"/>
              <a:t>Total Fund 2      		$635,334</a:t>
            </a:r>
          </a:p>
          <a:p>
            <a:endParaRPr lang="en-US" sz="2000" dirty="0"/>
          </a:p>
          <a:p>
            <a:r>
              <a:rPr lang="en-US" sz="2000" b="1" dirty="0" smtClean="0"/>
              <a:t>FUND 3:   Youth</a:t>
            </a:r>
            <a:r>
              <a:rPr lang="en-US" sz="2000" dirty="0" smtClean="0"/>
              <a:t>	</a:t>
            </a:r>
          </a:p>
          <a:p>
            <a:r>
              <a:rPr lang="en-US" sz="2000" dirty="0" smtClean="0"/>
              <a:t>Youth Lounge/Assets	$  19,783  </a:t>
            </a:r>
            <a:r>
              <a:rPr lang="en-US" dirty="0" smtClean="0"/>
              <a:t>New/Replacement assets for youth lounge</a:t>
            </a:r>
            <a:endParaRPr lang="en-US" dirty="0"/>
          </a:p>
          <a:p>
            <a:r>
              <a:rPr lang="en-US" sz="2000" dirty="0" smtClean="0"/>
              <a:t>Youth </a:t>
            </a:r>
            <a:r>
              <a:rPr lang="en-US" sz="2000" dirty="0" err="1" smtClean="0"/>
              <a:t>Oper</a:t>
            </a:r>
            <a:r>
              <a:rPr lang="en-US" sz="2000" dirty="0" smtClean="0"/>
              <a:t>. Activities	$  17,809  </a:t>
            </a:r>
            <a:r>
              <a:rPr lang="en-US" dirty="0" smtClean="0"/>
              <a:t>Non-mission trip youth activities</a:t>
            </a:r>
            <a:endParaRPr lang="en-US" dirty="0"/>
          </a:p>
          <a:p>
            <a:r>
              <a:rPr lang="en-US" sz="2000" b="1" dirty="0" smtClean="0"/>
              <a:t>Total Fund 3		$  37,592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6200"/>
            <a:ext cx="814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2024 Year End:  All Funds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46827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43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Resurrection  Finance 101</vt:lpstr>
      <vt:lpstr>PowerPoint Presentation</vt:lpstr>
      <vt:lpstr>How is your money used?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Resurrection  Finance 101</dc:title>
  <dc:creator>Dawn Jacobson</dc:creator>
  <cp:lastModifiedBy>Dawn Jacobson</cp:lastModifiedBy>
  <cp:revision>26</cp:revision>
  <dcterms:created xsi:type="dcterms:W3CDTF">2025-07-03T12:29:15Z</dcterms:created>
  <dcterms:modified xsi:type="dcterms:W3CDTF">2025-07-08T19:10:20Z</dcterms:modified>
</cp:coreProperties>
</file>